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6" r:id="rId4"/>
    <p:sldId id="269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9212E-C626-AA4F-9D96-590EA9805B76}" type="datetimeFigureOut">
              <a:rPr lang="en-US" smtClean="0"/>
              <a:t>4/1/14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CA38F-97D8-E14D-894A-53BF12760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36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CA38F-97D8-E14D-894A-53BF127605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1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NASA Human Exploration Rover Challenge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Estelle Fortes</a:t>
            </a:r>
          </a:p>
          <a:p>
            <a:r>
              <a:rPr lang="en-US" dirty="0" smtClean="0"/>
              <a:t>Embry-Riddle Aeronautical University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527" y="4769722"/>
            <a:ext cx="1228061" cy="122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79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 5: Drivetrain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Requirements:</a:t>
            </a:r>
          </a:p>
          <a:p>
            <a:pPr lvl="1"/>
            <a:r>
              <a:rPr lang="en-US" sz="2000" dirty="0" smtClean="0"/>
              <a:t>Transfer power from rider to wheels</a:t>
            </a:r>
          </a:p>
          <a:p>
            <a:pPr lvl="1"/>
            <a:r>
              <a:rPr lang="en-US" sz="2000" dirty="0" smtClean="0"/>
              <a:t>Avoid skidding while turning</a:t>
            </a:r>
            <a:endParaRPr lang="en-US" sz="2000" dirty="0"/>
          </a:p>
          <a:p>
            <a:r>
              <a:rPr lang="en-US" sz="2000" dirty="0" smtClean="0"/>
              <a:t>Design:</a:t>
            </a:r>
            <a:endParaRPr lang="en-US" sz="2000" dirty="0"/>
          </a:p>
          <a:p>
            <a:pPr lvl="1"/>
            <a:r>
              <a:rPr lang="en-US" sz="2000" dirty="0" smtClean="0"/>
              <a:t>Independent wheel system </a:t>
            </a:r>
          </a:p>
          <a:p>
            <a:pPr lvl="1"/>
            <a:r>
              <a:rPr lang="en-US" sz="2000" dirty="0" smtClean="0"/>
              <a:t>System of CVP </a:t>
            </a:r>
            <a:r>
              <a:rPr lang="en-US" sz="2000" dirty="0" err="1" smtClean="0"/>
              <a:t>NuVinci</a:t>
            </a:r>
            <a:r>
              <a:rPr lang="en-US" sz="2000" dirty="0" smtClean="0"/>
              <a:t> N360 hubs, gears, chains, and pedals</a:t>
            </a:r>
            <a:endParaRPr lang="en-US" sz="2000" dirty="0"/>
          </a:p>
          <a:p>
            <a:r>
              <a:rPr lang="en-US" sz="2000" dirty="0"/>
              <a:t>Challenges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Understanding gear ratios</a:t>
            </a:r>
          </a:p>
          <a:p>
            <a:pPr lvl="1"/>
            <a:r>
              <a:rPr lang="en-US" sz="2000" dirty="0" smtClean="0"/>
              <a:t>Integrating with wheels and tires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5320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 6: Electrical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Requirements</a:t>
            </a:r>
            <a:r>
              <a:rPr lang="en-US" sz="1800" dirty="0" smtClean="0"/>
              <a:t>: AIAA Telemetry/Electronics Award</a:t>
            </a:r>
            <a:endParaRPr lang="en-US" sz="1800" dirty="0"/>
          </a:p>
          <a:p>
            <a:pPr lvl="1"/>
            <a:r>
              <a:rPr lang="en-US" sz="1800" dirty="0" smtClean="0"/>
              <a:t>High gain antenna, TV camera, two batteries, electronic control panel – radio, display, vehicle controls</a:t>
            </a:r>
            <a:endParaRPr lang="en-US" sz="1800" dirty="0"/>
          </a:p>
          <a:p>
            <a:pPr marL="342900" lvl="1" indent="-34290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1800" dirty="0"/>
              <a:t>Control </a:t>
            </a:r>
            <a:r>
              <a:rPr lang="en-US" sz="1800" dirty="0" smtClean="0"/>
              <a:t>Panel Design:</a:t>
            </a:r>
          </a:p>
          <a:p>
            <a:pPr lvl="2"/>
            <a:r>
              <a:rPr lang="en-US" sz="1800" dirty="0" smtClean="0"/>
              <a:t>Strain Gauges</a:t>
            </a:r>
          </a:p>
          <a:p>
            <a:pPr lvl="2"/>
            <a:r>
              <a:rPr lang="en-US" sz="1800" dirty="0" smtClean="0"/>
              <a:t>Gyroscope</a:t>
            </a:r>
          </a:p>
          <a:p>
            <a:pPr lvl="2"/>
            <a:r>
              <a:rPr lang="en-US" sz="1800" dirty="0" smtClean="0"/>
              <a:t>Camera for visibility </a:t>
            </a:r>
          </a:p>
          <a:p>
            <a:pPr lvl="2"/>
            <a:r>
              <a:rPr lang="en-US" sz="1800" dirty="0" smtClean="0"/>
              <a:t>Radio</a:t>
            </a:r>
          </a:p>
          <a:p>
            <a:pPr lvl="2"/>
            <a:r>
              <a:rPr lang="en-US" sz="1800" dirty="0" smtClean="0"/>
              <a:t>GPS</a:t>
            </a:r>
          </a:p>
          <a:p>
            <a:pPr lvl="2"/>
            <a:r>
              <a:rPr lang="en-US" sz="1800" dirty="0" err="1" smtClean="0"/>
              <a:t>Arduino</a:t>
            </a:r>
            <a:r>
              <a:rPr lang="en-US" sz="1800" dirty="0" smtClean="0"/>
              <a:t> Mega Microcontroller</a:t>
            </a:r>
          </a:p>
          <a:p>
            <a:pPr marL="579438" lvl="2" indent="0">
              <a:buNone/>
            </a:pPr>
            <a:r>
              <a:rPr lang="en-US" sz="1800" dirty="0" smtClean="0"/>
              <a:t>Challenges:</a:t>
            </a:r>
          </a:p>
          <a:p>
            <a:pPr lvl="2"/>
            <a:r>
              <a:rPr lang="en-US" sz="1800" dirty="0"/>
              <a:t>	</a:t>
            </a:r>
            <a:r>
              <a:rPr lang="en-US" sz="1800" dirty="0" smtClean="0"/>
              <a:t>Strain gauge integration with structure </a:t>
            </a:r>
            <a:endParaRPr lang="en-US" sz="1800" dirty="0"/>
          </a:p>
          <a:p>
            <a:endParaRPr lang="en-US" sz="1800" dirty="0"/>
          </a:p>
        </p:txBody>
      </p:sp>
      <p:pic>
        <p:nvPicPr>
          <p:cNvPr id="4" name="Shape 152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5852160" y="2968559"/>
            <a:ext cx="2393315" cy="32124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1609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New Approach:</a:t>
            </a:r>
          </a:p>
          <a:p>
            <a:pPr lvl="1"/>
            <a:r>
              <a:rPr lang="en-US" sz="1800" dirty="0" smtClean="0"/>
              <a:t>Team </a:t>
            </a:r>
            <a:r>
              <a:rPr lang="en-US" sz="1800" dirty="0"/>
              <a:t>c</a:t>
            </a:r>
            <a:r>
              <a:rPr lang="en-US" sz="1800" dirty="0" smtClean="0"/>
              <a:t>ollaboration on each subsystem </a:t>
            </a:r>
          </a:p>
          <a:p>
            <a:pPr lvl="1"/>
            <a:r>
              <a:rPr lang="en-US" sz="1800" dirty="0" smtClean="0"/>
              <a:t>Establish faculty mentors for each system</a:t>
            </a:r>
          </a:p>
          <a:p>
            <a:pPr lvl="1"/>
            <a:r>
              <a:rPr lang="en-US" sz="1800" dirty="0" smtClean="0"/>
              <a:t>Monthly design reviews</a:t>
            </a:r>
          </a:p>
          <a:p>
            <a:pPr lvl="1"/>
            <a:r>
              <a:rPr lang="en-US" sz="1800" dirty="0" smtClean="0"/>
              <a:t>Engineering exercises </a:t>
            </a:r>
          </a:p>
        </p:txBody>
      </p:sp>
    </p:spTree>
    <p:extLst>
      <p:ext uri="{BB962C8B-B14F-4D97-AF65-F5344CB8AC3E}">
        <p14:creationId xmlns:p14="http://schemas.microsoft.com/office/powerpoint/2010/main" val="2196038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Project Objectives &amp; </a:t>
            </a:r>
            <a:r>
              <a:rPr lang="en-US" sz="2000" dirty="0"/>
              <a:t>Approach</a:t>
            </a:r>
          </a:p>
          <a:p>
            <a:r>
              <a:rPr lang="en-US" sz="2000" dirty="0"/>
              <a:t>Competition Requirements</a:t>
            </a:r>
          </a:p>
          <a:p>
            <a:r>
              <a:rPr lang="en-US" sz="2000" dirty="0"/>
              <a:t>Subsystems</a:t>
            </a:r>
          </a:p>
          <a:p>
            <a:pPr lvl="1"/>
            <a:r>
              <a:rPr lang="en-US" sz="2000" dirty="0"/>
              <a:t>Objective</a:t>
            </a:r>
          </a:p>
          <a:p>
            <a:pPr lvl="1"/>
            <a:r>
              <a:rPr lang="en-US" sz="2000" dirty="0"/>
              <a:t>Design</a:t>
            </a:r>
          </a:p>
          <a:p>
            <a:pPr lvl="1"/>
            <a:r>
              <a:rPr lang="en-US" sz="2000" dirty="0"/>
              <a:t>Challenges</a:t>
            </a:r>
          </a:p>
          <a:p>
            <a:pPr lvl="1"/>
            <a:r>
              <a:rPr lang="en-US" sz="2000" dirty="0"/>
              <a:t>Future work</a:t>
            </a:r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92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Project Approach</a:t>
            </a:r>
          </a:p>
          <a:p>
            <a:r>
              <a:rPr lang="en-US" sz="2000" dirty="0" smtClean="0"/>
              <a:t>Competition Design Requirements</a:t>
            </a:r>
          </a:p>
          <a:p>
            <a:r>
              <a:rPr lang="en-US" sz="2000" dirty="0" smtClean="0"/>
              <a:t>Subsystems</a:t>
            </a:r>
          </a:p>
          <a:p>
            <a:pPr lvl="1"/>
            <a:r>
              <a:rPr lang="en-US" sz="2000" dirty="0"/>
              <a:t>Objective</a:t>
            </a:r>
          </a:p>
          <a:p>
            <a:pPr lvl="1"/>
            <a:r>
              <a:rPr lang="en-US" sz="2000" dirty="0"/>
              <a:t>Design</a:t>
            </a:r>
          </a:p>
          <a:p>
            <a:pPr lvl="1"/>
            <a:r>
              <a:rPr lang="en-US" sz="2000" dirty="0"/>
              <a:t>Challenges</a:t>
            </a:r>
          </a:p>
          <a:p>
            <a:pPr lvl="1"/>
            <a:r>
              <a:rPr lang="en-US" sz="2000" dirty="0"/>
              <a:t>Future </a:t>
            </a:r>
            <a:r>
              <a:rPr lang="en-US" sz="2000" dirty="0" smtClean="0"/>
              <a:t>work</a:t>
            </a:r>
          </a:p>
          <a:p>
            <a:r>
              <a:rPr lang="en-US" sz="2000" dirty="0" smtClean="0"/>
              <a:t>Questions</a:t>
            </a:r>
          </a:p>
          <a:p>
            <a:pPr lvl="1"/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353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Objectives &amp;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</a:p>
          <a:p>
            <a:pPr lvl="1"/>
            <a:r>
              <a:rPr lang="en-US" dirty="0" smtClean="0"/>
              <a:t>Give first- year students early engineering experience</a:t>
            </a:r>
          </a:p>
          <a:p>
            <a:pPr lvl="1"/>
            <a:r>
              <a:rPr lang="en-US" dirty="0" smtClean="0"/>
              <a:t>Build foundational skills</a:t>
            </a:r>
          </a:p>
          <a:p>
            <a:pPr lvl="1"/>
            <a:r>
              <a:rPr lang="en-US" dirty="0" smtClean="0"/>
              <a:t>Instill enthusiasm for engineering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Approach:</a:t>
            </a:r>
          </a:p>
          <a:p>
            <a:pPr lvl="1"/>
            <a:r>
              <a:rPr lang="en-US" dirty="0"/>
              <a:t>6</a:t>
            </a:r>
            <a:r>
              <a:rPr lang="en-US" dirty="0" smtClean="0"/>
              <a:t> subsystems led by upper-class engineering students</a:t>
            </a:r>
          </a:p>
        </p:txBody>
      </p:sp>
    </p:spTree>
    <p:extLst>
      <p:ext uri="{BB962C8B-B14F-4D97-AF65-F5344CB8AC3E}">
        <p14:creationId xmlns:p14="http://schemas.microsoft.com/office/powerpoint/2010/main" val="281966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dirty="0">
                <a:solidFill>
                  <a:srgbClr val="000000"/>
                </a:solidFill>
              </a:rPr>
              <a:t>NASA Human Exploration Rover Challenge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Formerly NASA’s </a:t>
            </a:r>
            <a:r>
              <a:rPr lang="en-US" dirty="0"/>
              <a:t>Great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Moonbuggy</a:t>
            </a:r>
            <a:r>
              <a:rPr lang="en-US" dirty="0" smtClean="0"/>
              <a:t> Race</a:t>
            </a:r>
          </a:p>
          <a:p>
            <a:r>
              <a:rPr lang="en-US" dirty="0" smtClean="0"/>
              <a:t>Held annually in April at</a:t>
            </a:r>
            <a:br>
              <a:rPr lang="en-US" dirty="0" smtClean="0"/>
            </a:br>
            <a:r>
              <a:rPr lang="en-US" dirty="0"/>
              <a:t>U. </a:t>
            </a:r>
            <a:r>
              <a:rPr lang="en-US" dirty="0" smtClean="0"/>
              <a:t>S. </a:t>
            </a:r>
            <a:r>
              <a:rPr lang="en-US" dirty="0"/>
              <a:t>Space &amp; Rocket </a:t>
            </a:r>
            <a:r>
              <a:rPr lang="en-US" dirty="0" smtClean="0"/>
              <a:t>Center, </a:t>
            </a:r>
            <a:br>
              <a:rPr lang="en-US" dirty="0" smtClean="0"/>
            </a:br>
            <a:r>
              <a:rPr lang="en-US" dirty="0" smtClean="0"/>
              <a:t>Huntsville AL</a:t>
            </a:r>
          </a:p>
          <a:p>
            <a:r>
              <a:rPr lang="en-US" dirty="0" smtClean="0"/>
              <a:t>Course simulates the rugged </a:t>
            </a:r>
            <a:br>
              <a:rPr lang="en-US" dirty="0" smtClean="0"/>
            </a:br>
            <a:r>
              <a:rPr lang="en-US" dirty="0" smtClean="0"/>
              <a:t>terrain of </a:t>
            </a:r>
            <a:r>
              <a:rPr lang="en-US" dirty="0"/>
              <a:t>planets, moons,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asteroids </a:t>
            </a:r>
            <a:r>
              <a:rPr lang="en-US" dirty="0"/>
              <a:t>and comets </a:t>
            </a:r>
          </a:p>
        </p:txBody>
      </p:sp>
      <p:pic>
        <p:nvPicPr>
          <p:cNvPr id="4" name="Shape 86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5712710" y="2262929"/>
            <a:ext cx="3081405" cy="36921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135512" y="5955046"/>
            <a:ext cx="210996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2013 Competition</a:t>
            </a:r>
          </a:p>
          <a:p>
            <a:r>
              <a:rPr lang="en-US" sz="1600" dirty="0"/>
              <a:t>Courtesy of </a:t>
            </a:r>
            <a:r>
              <a:rPr lang="en-US" sz="1600" dirty="0" smtClean="0"/>
              <a:t>Google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5832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Competition Design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Human powered (Male and Female)</a:t>
            </a:r>
          </a:p>
          <a:p>
            <a:r>
              <a:rPr lang="en-US" sz="2000" dirty="0" smtClean="0"/>
              <a:t>Collapsible into 5ft cube</a:t>
            </a:r>
          </a:p>
          <a:p>
            <a:r>
              <a:rPr lang="en-US" sz="2000" dirty="0" smtClean="0"/>
              <a:t>Must be carried 20ft</a:t>
            </a:r>
          </a:p>
          <a:p>
            <a:r>
              <a:rPr lang="en-US" sz="2000" dirty="0" smtClean="0"/>
              <a:t>15in. clearance from ground to human extremities</a:t>
            </a:r>
          </a:p>
          <a:p>
            <a:r>
              <a:rPr lang="en-US" sz="2000" dirty="0" smtClean="0"/>
              <a:t>Non-pneumatic tires</a:t>
            </a:r>
          </a:p>
          <a:p>
            <a:r>
              <a:rPr lang="en-US" sz="2000" dirty="0" smtClean="0"/>
              <a:t>AIAA Electronics Award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969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 1: 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900" dirty="0" smtClean="0"/>
              <a:t>Requirements:</a:t>
            </a:r>
          </a:p>
          <a:p>
            <a:pPr lvl="1"/>
            <a:r>
              <a:rPr lang="en-US" sz="1900" dirty="0"/>
              <a:t>Collapsible into 5ft cube</a:t>
            </a:r>
          </a:p>
          <a:p>
            <a:pPr lvl="1"/>
            <a:r>
              <a:rPr lang="en-US" sz="1900" dirty="0"/>
              <a:t>Easily </a:t>
            </a:r>
            <a:r>
              <a:rPr lang="en-US" sz="1900" dirty="0" smtClean="0"/>
              <a:t>carried</a:t>
            </a:r>
          </a:p>
          <a:p>
            <a:r>
              <a:rPr lang="en-US" sz="1900" dirty="0" smtClean="0"/>
              <a:t>Design:</a:t>
            </a:r>
          </a:p>
          <a:p>
            <a:pPr lvl="1"/>
            <a:r>
              <a:rPr lang="en-US" sz="1900" dirty="0"/>
              <a:t>8 </a:t>
            </a:r>
            <a:r>
              <a:rPr lang="en-US" sz="1900" dirty="0" err="1" smtClean="0"/>
              <a:t>ft</a:t>
            </a:r>
            <a:r>
              <a:rPr lang="en-US" sz="1900" dirty="0" smtClean="0"/>
              <a:t> </a:t>
            </a:r>
            <a:r>
              <a:rPr lang="en-US" sz="1900" dirty="0"/>
              <a:t>triangular truss design</a:t>
            </a:r>
          </a:p>
          <a:p>
            <a:pPr lvl="1"/>
            <a:r>
              <a:rPr lang="en-US" sz="1900" dirty="0"/>
              <a:t>4043 Steel </a:t>
            </a:r>
            <a:r>
              <a:rPr lang="en-US" sz="1900" dirty="0" smtClean="0"/>
              <a:t>Chromyl or </a:t>
            </a:r>
            <a:r>
              <a:rPr lang="en-US" sz="1900" dirty="0"/>
              <a:t>6061-T6 Aluminum</a:t>
            </a:r>
          </a:p>
          <a:p>
            <a:pPr lvl="1"/>
            <a:r>
              <a:rPr lang="en-US" sz="1900" dirty="0"/>
              <a:t>Hinge system </a:t>
            </a:r>
            <a:endParaRPr lang="en-US" sz="1900" dirty="0" smtClean="0"/>
          </a:p>
          <a:p>
            <a:r>
              <a:rPr lang="en-US" sz="1900" dirty="0" smtClean="0"/>
              <a:t>Challenges:</a:t>
            </a:r>
          </a:p>
          <a:p>
            <a:pPr lvl="1"/>
            <a:r>
              <a:rPr lang="en-US" sz="1900" dirty="0" smtClean="0"/>
              <a:t>Inexperience with structural design and analysis</a:t>
            </a:r>
          </a:p>
          <a:p>
            <a:pPr lvl="1"/>
            <a:r>
              <a:rPr lang="en-US" sz="1900" dirty="0" smtClean="0"/>
              <a:t>CAD rendering – CATIA &amp; ANSYS</a:t>
            </a:r>
          </a:p>
          <a:p>
            <a:pPr lvl="1"/>
            <a:endParaRPr lang="en-US" sz="1900" dirty="0" smtClean="0"/>
          </a:p>
          <a:p>
            <a:endParaRPr lang="en-US" sz="1900" dirty="0"/>
          </a:p>
          <a:p>
            <a:pPr lvl="1"/>
            <a:endParaRPr lang="en-US" sz="1900" dirty="0" smtClean="0"/>
          </a:p>
          <a:p>
            <a:pPr marL="350838" lvl="1" indent="0">
              <a:buNone/>
            </a:pPr>
            <a:endParaRPr lang="en-US" sz="19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679933" y="2935705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Picture?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Shape 104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4389119" y="2133601"/>
            <a:ext cx="4491115" cy="172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4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 2: Suspension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Requirements</a:t>
            </a:r>
            <a:r>
              <a:rPr lang="en-US" sz="1800" dirty="0" smtClean="0"/>
              <a:t>:</a:t>
            </a:r>
          </a:p>
          <a:p>
            <a:pPr lvl="1"/>
            <a:r>
              <a:rPr lang="en-US" sz="1800" dirty="0" smtClean="0"/>
              <a:t>Absorb terrain shock for 400lbs</a:t>
            </a:r>
          </a:p>
          <a:p>
            <a:pPr lvl="1"/>
            <a:r>
              <a:rPr lang="en-US" sz="1800" dirty="0" smtClean="0"/>
              <a:t>2.5G instantaneous load</a:t>
            </a:r>
            <a:endParaRPr lang="en-US" sz="1800" dirty="0"/>
          </a:p>
          <a:p>
            <a:r>
              <a:rPr lang="en-US" sz="1800" dirty="0" smtClean="0"/>
              <a:t>Design</a:t>
            </a:r>
            <a:r>
              <a:rPr lang="en-US" sz="1800" dirty="0"/>
              <a:t>:</a:t>
            </a:r>
          </a:p>
          <a:p>
            <a:pPr lvl="1"/>
            <a:r>
              <a:rPr lang="en-US" sz="1800" dirty="0" smtClean="0"/>
              <a:t>Independent suspension system</a:t>
            </a:r>
          </a:p>
          <a:p>
            <a:pPr lvl="1"/>
            <a:r>
              <a:rPr lang="en-US" sz="1800" dirty="0" smtClean="0"/>
              <a:t>Push rod design</a:t>
            </a:r>
            <a:endParaRPr lang="en-US" sz="1800" dirty="0"/>
          </a:p>
          <a:p>
            <a:r>
              <a:rPr lang="en-US" sz="1800" dirty="0"/>
              <a:t>Challenges:</a:t>
            </a:r>
          </a:p>
          <a:p>
            <a:pPr lvl="1"/>
            <a:r>
              <a:rPr lang="en-US" sz="1800" dirty="0" smtClean="0"/>
              <a:t>Lack of specific course characteristics</a:t>
            </a:r>
            <a:endParaRPr lang="en-US" sz="1800" dirty="0"/>
          </a:p>
          <a:p>
            <a:pPr lvl="1"/>
            <a:r>
              <a:rPr lang="en-US" sz="1800" dirty="0" smtClean="0"/>
              <a:t>Inexperience with structural analysis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087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 3: Steering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Requirements:</a:t>
            </a:r>
          </a:p>
          <a:p>
            <a:pPr lvl="1"/>
            <a:r>
              <a:rPr lang="en-US" sz="2000" dirty="0" smtClean="0"/>
              <a:t>Simple control system for vehicle</a:t>
            </a:r>
            <a:endParaRPr lang="en-US" sz="2000" dirty="0"/>
          </a:p>
          <a:p>
            <a:r>
              <a:rPr lang="en-US" sz="2000" dirty="0"/>
              <a:t>Design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Recumbent seats – beneath seat handlebars</a:t>
            </a:r>
          </a:p>
          <a:p>
            <a:pPr lvl="1"/>
            <a:r>
              <a:rPr lang="en-US" sz="2000" dirty="0" smtClean="0"/>
              <a:t>Small piston to buffer shocks transmitted through handlebars</a:t>
            </a:r>
          </a:p>
          <a:p>
            <a:r>
              <a:rPr lang="en-US" sz="2000" dirty="0" smtClean="0"/>
              <a:t>Challenges:</a:t>
            </a:r>
          </a:p>
          <a:p>
            <a:pPr lvl="1"/>
            <a:r>
              <a:rPr lang="en-US" sz="2000" dirty="0" smtClean="0"/>
              <a:t>Integration of bar linkage system to drivetrain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4417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Subsystem 4: Wheels &amp; Tires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Requirements:</a:t>
            </a:r>
          </a:p>
          <a:p>
            <a:pPr lvl="1"/>
            <a:r>
              <a:rPr lang="en-US" sz="2000" dirty="0" smtClean="0"/>
              <a:t>Non- pneumatic tires</a:t>
            </a:r>
          </a:p>
          <a:p>
            <a:pPr lvl="1"/>
            <a:r>
              <a:rPr lang="en-US" sz="2000" dirty="0" smtClean="0"/>
              <a:t>15 in clearance </a:t>
            </a:r>
            <a:endParaRPr lang="en-US" sz="2000" dirty="0"/>
          </a:p>
          <a:p>
            <a:r>
              <a:rPr lang="en-US" sz="2000" dirty="0" smtClean="0"/>
              <a:t>Design Options:</a:t>
            </a:r>
          </a:p>
          <a:p>
            <a:pPr lvl="1"/>
            <a:r>
              <a:rPr lang="en-US" sz="2000" dirty="0" smtClean="0"/>
              <a:t>Solid Rubber tires</a:t>
            </a:r>
          </a:p>
          <a:p>
            <a:pPr lvl="1"/>
            <a:r>
              <a:rPr lang="en-US" sz="2000" dirty="0" smtClean="0"/>
              <a:t>Energy Return wheels</a:t>
            </a:r>
          </a:p>
          <a:p>
            <a:pPr lvl="1"/>
            <a:r>
              <a:rPr lang="en-US" sz="2000" dirty="0" smtClean="0"/>
              <a:t>Honeycomb </a:t>
            </a:r>
            <a:endParaRPr lang="en-US" sz="2000" dirty="0"/>
          </a:p>
          <a:p>
            <a:r>
              <a:rPr lang="en-US" sz="2000" dirty="0" smtClean="0"/>
              <a:t>Challenges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 smtClean="0"/>
              <a:t>Cost constraint </a:t>
            </a:r>
          </a:p>
          <a:p>
            <a:pPr lvl="1"/>
            <a:r>
              <a:rPr lang="en-US" sz="2000" dirty="0" smtClean="0"/>
              <a:t>Lead time</a:t>
            </a:r>
          </a:p>
          <a:p>
            <a:pPr lvl="1"/>
            <a:r>
              <a:rPr lang="en-US" sz="2000" dirty="0" smtClean="0"/>
              <a:t>Weight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963" y="2002751"/>
            <a:ext cx="3434512" cy="20078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963" y="4010620"/>
            <a:ext cx="3428968" cy="228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770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699</TotalTime>
  <Words>378</Words>
  <Application>Microsoft Macintosh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Capital</vt:lpstr>
      <vt:lpstr>NASA Human Exploration Rover Challenge</vt:lpstr>
      <vt:lpstr>Introduction</vt:lpstr>
      <vt:lpstr>Project Objectives &amp; Approach</vt:lpstr>
      <vt:lpstr>NASA Human Exploration Rover Challenge</vt:lpstr>
      <vt:lpstr>Competition Design Requirements</vt:lpstr>
      <vt:lpstr>Subsystem 1: Structure </vt:lpstr>
      <vt:lpstr>Subsystem 2: Suspension</vt:lpstr>
      <vt:lpstr>Subsystem 3: Steering</vt:lpstr>
      <vt:lpstr>Subsystem 4: Wheels &amp; Tires</vt:lpstr>
      <vt:lpstr>Subsystem 5: Drivetrain</vt:lpstr>
      <vt:lpstr>Subsystem 6: Electrical </vt:lpstr>
      <vt:lpstr>Future Work</vt:lpstr>
      <vt:lpstr>Conclusion</vt:lpstr>
      <vt:lpstr>Questions?</vt:lpstr>
    </vt:vector>
  </TitlesOfParts>
  <Company>Embry-Riddle Aeronautical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 Human Exploration Rover Challenge</dc:title>
  <dc:creator>Estelle Fortes</dc:creator>
  <cp:lastModifiedBy>Estelle Fortes</cp:lastModifiedBy>
  <cp:revision>30</cp:revision>
  <dcterms:created xsi:type="dcterms:W3CDTF">2014-03-31T01:38:28Z</dcterms:created>
  <dcterms:modified xsi:type="dcterms:W3CDTF">2014-04-02T02:51:58Z</dcterms:modified>
</cp:coreProperties>
</file>